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08"/>
    <p:restoredTop sz="94643"/>
  </p:normalViewPr>
  <p:slideViewPr>
    <p:cSldViewPr snapToGrid="0">
      <p:cViewPr varScale="1">
        <p:scale>
          <a:sx n="115" d="100"/>
          <a:sy n="115" d="100"/>
        </p:scale>
        <p:origin x="9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en.wikipedia.org/wiki/Macrophage_inflammatory_protein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due to inherent variance in biology means this is as good as we can expect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CYTOKINES are causing death, not just correlated! That could be potential drug targets.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sepsis after two circles overlap;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show the third circle and introduce septic shock.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IL: interleukin, MIP: </a:t>
            </a:r>
            <a:r>
              <a:rPr lang="en" sz="1350" u="sng">
                <a:solidFill>
                  <a:srgbClr val="660099"/>
                </a:solidFill>
                <a:hlinkClick r:id="rId3"/>
              </a:rPr>
              <a:t>Macrophage inflammatory protein</a:t>
            </a:r>
            <a:endParaRPr sz="1350" u="sng">
              <a:solidFill>
                <a:srgbClr val="660099"/>
              </a:solidFill>
              <a:hlinkClick r:id="rId3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github.com/BigData2018ubc-stPau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St Paul Shenanigans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Or a deep look into cytokines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924" y="4511665"/>
            <a:ext cx="500400" cy="4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5779225" y="4613750"/>
            <a:ext cx="35736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5"/>
              </a:rPr>
              <a:t>BigData2018ubc-stPaul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3600307" y="1652655"/>
            <a:ext cx="1815900" cy="6711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Cytokines</a:t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6473650" y="1652655"/>
            <a:ext cx="1380300" cy="6711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</a:t>
            </a: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339611" y="742050"/>
            <a:ext cx="2757600" cy="582900"/>
          </a:xfrm>
          <a:prstGeom prst="flowChartConnector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Variable</a:t>
            </a:r>
            <a:endParaRPr/>
          </a:p>
        </p:txBody>
      </p:sp>
      <p:cxnSp>
        <p:nvCxnSpPr>
          <p:cNvPr id="182" name="Shape 182"/>
          <p:cNvCxnSpPr>
            <a:stCxn id="181" idx="3"/>
            <a:endCxn id="179" idx="0"/>
          </p:cNvCxnSpPr>
          <p:nvPr/>
        </p:nvCxnSpPr>
        <p:spPr>
          <a:xfrm flipH="1">
            <a:off x="4508252" y="1239586"/>
            <a:ext cx="235200" cy="413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Shape 183"/>
          <p:cNvCxnSpPr>
            <a:stCxn id="181" idx="5"/>
            <a:endCxn id="180" idx="0"/>
          </p:cNvCxnSpPr>
          <p:nvPr/>
        </p:nvCxnSpPr>
        <p:spPr>
          <a:xfrm>
            <a:off x="6693370" y="1239586"/>
            <a:ext cx="470400" cy="413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Shape 184"/>
          <p:cNvSpPr/>
          <p:nvPr/>
        </p:nvSpPr>
        <p:spPr>
          <a:xfrm>
            <a:off x="1290050" y="1652655"/>
            <a:ext cx="1815900" cy="6711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SNPs</a:t>
            </a:r>
            <a:endParaRPr/>
          </a:p>
        </p:txBody>
      </p:sp>
      <p:cxnSp>
        <p:nvCxnSpPr>
          <p:cNvPr id="185" name="Shape 185"/>
          <p:cNvCxnSpPr>
            <a:stCxn id="184" idx="6"/>
            <a:endCxn id="179" idx="2"/>
          </p:cNvCxnSpPr>
          <p:nvPr/>
        </p:nvCxnSpPr>
        <p:spPr>
          <a:xfrm>
            <a:off x="3105950" y="1988205"/>
            <a:ext cx="49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Shape 186"/>
          <p:cNvCxnSpPr>
            <a:stCxn id="184" idx="4"/>
            <a:endCxn id="180" idx="4"/>
          </p:cNvCxnSpPr>
          <p:nvPr/>
        </p:nvCxnSpPr>
        <p:spPr>
          <a:xfrm rot="-5400000" flipH="1">
            <a:off x="4680650" y="-158895"/>
            <a:ext cx="600" cy="49659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Shape 187"/>
          <p:cNvCxnSpPr>
            <a:stCxn id="179" idx="6"/>
            <a:endCxn id="180" idx="2"/>
          </p:cNvCxnSpPr>
          <p:nvPr/>
        </p:nvCxnSpPr>
        <p:spPr>
          <a:xfrm>
            <a:off x="5416207" y="1988205"/>
            <a:ext cx="1057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stealth" w="med" len="med"/>
            <a:tailEnd type="triangle" w="med" len="med"/>
          </a:ln>
        </p:spPr>
      </p:cxnSp>
      <p:cxnSp>
        <p:nvCxnSpPr>
          <p:cNvPr id="188" name="Shape 188"/>
          <p:cNvCxnSpPr/>
          <p:nvPr/>
        </p:nvCxnSpPr>
        <p:spPr>
          <a:xfrm>
            <a:off x="5415972" y="1988042"/>
            <a:ext cx="1057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169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SNPs can help reveal causal relationships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3600307" y="3808180"/>
            <a:ext cx="1815900" cy="6711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Cigarettes</a:t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6473650" y="3808180"/>
            <a:ext cx="1380300" cy="6711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</a:t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339611" y="2897575"/>
            <a:ext cx="2757600" cy="582900"/>
          </a:xfrm>
          <a:prstGeom prst="flowChartConnector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Variable</a:t>
            </a:r>
            <a:endParaRPr/>
          </a:p>
        </p:txBody>
      </p:sp>
      <p:cxnSp>
        <p:nvCxnSpPr>
          <p:cNvPr id="193" name="Shape 193"/>
          <p:cNvCxnSpPr>
            <a:stCxn id="192" idx="3"/>
            <a:endCxn id="190" idx="0"/>
          </p:cNvCxnSpPr>
          <p:nvPr/>
        </p:nvCxnSpPr>
        <p:spPr>
          <a:xfrm flipH="1">
            <a:off x="4508252" y="3395111"/>
            <a:ext cx="235200" cy="413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Shape 194"/>
          <p:cNvCxnSpPr>
            <a:stCxn id="192" idx="5"/>
            <a:endCxn id="191" idx="0"/>
          </p:cNvCxnSpPr>
          <p:nvPr/>
        </p:nvCxnSpPr>
        <p:spPr>
          <a:xfrm>
            <a:off x="6693370" y="3395111"/>
            <a:ext cx="470400" cy="413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Shape 195"/>
          <p:cNvSpPr/>
          <p:nvPr/>
        </p:nvSpPr>
        <p:spPr>
          <a:xfrm>
            <a:off x="1290050" y="3808180"/>
            <a:ext cx="1815900" cy="6711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Cigarette Tax</a:t>
            </a:r>
            <a:endParaRPr/>
          </a:p>
        </p:txBody>
      </p:sp>
      <p:cxnSp>
        <p:nvCxnSpPr>
          <p:cNvPr id="196" name="Shape 196"/>
          <p:cNvCxnSpPr>
            <a:stCxn id="195" idx="6"/>
            <a:endCxn id="190" idx="2"/>
          </p:cNvCxnSpPr>
          <p:nvPr/>
        </p:nvCxnSpPr>
        <p:spPr>
          <a:xfrm>
            <a:off x="3105950" y="4143730"/>
            <a:ext cx="49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Shape 197"/>
          <p:cNvCxnSpPr>
            <a:stCxn id="195" idx="4"/>
            <a:endCxn id="191" idx="4"/>
          </p:cNvCxnSpPr>
          <p:nvPr/>
        </p:nvCxnSpPr>
        <p:spPr>
          <a:xfrm rot="-5400000" flipH="1">
            <a:off x="4680650" y="1996630"/>
            <a:ext cx="600" cy="49659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Shape 198"/>
          <p:cNvCxnSpPr>
            <a:stCxn id="190" idx="6"/>
            <a:endCxn id="191" idx="2"/>
          </p:cNvCxnSpPr>
          <p:nvPr/>
        </p:nvCxnSpPr>
        <p:spPr>
          <a:xfrm>
            <a:off x="5416207" y="4143730"/>
            <a:ext cx="1057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stealth" w="med" len="med"/>
            <a:tailEnd type="triangle" w="med" len="med"/>
          </a:ln>
        </p:spPr>
      </p:cxnSp>
      <p:cxnSp>
        <p:nvCxnSpPr>
          <p:cNvPr id="199" name="Shape 199"/>
          <p:cNvCxnSpPr/>
          <p:nvPr/>
        </p:nvCxnSpPr>
        <p:spPr>
          <a:xfrm>
            <a:off x="5415972" y="4143567"/>
            <a:ext cx="1057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points of investigation</a:t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3633377" y="1738388"/>
            <a:ext cx="2133300" cy="1428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Cytokine</a:t>
            </a:r>
            <a:endParaRPr sz="2400"/>
          </a:p>
        </p:txBody>
      </p:sp>
      <p:sp>
        <p:nvSpPr>
          <p:cNvPr id="206" name="Shape 206"/>
          <p:cNvSpPr/>
          <p:nvPr/>
        </p:nvSpPr>
        <p:spPr>
          <a:xfrm>
            <a:off x="6806082" y="1738388"/>
            <a:ext cx="1621800" cy="1428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Death</a:t>
            </a:r>
            <a:endParaRPr sz="2400"/>
          </a:p>
        </p:txBody>
      </p:sp>
      <p:sp>
        <p:nvSpPr>
          <p:cNvPr id="207" name="Shape 207"/>
          <p:cNvSpPr/>
          <p:nvPr/>
        </p:nvSpPr>
        <p:spPr>
          <a:xfrm>
            <a:off x="716113" y="1738388"/>
            <a:ext cx="2133300" cy="1428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SNP</a:t>
            </a:r>
            <a:endParaRPr sz="2400"/>
          </a:p>
        </p:txBody>
      </p:sp>
      <p:cxnSp>
        <p:nvCxnSpPr>
          <p:cNvPr id="208" name="Shape 208"/>
          <p:cNvCxnSpPr>
            <a:stCxn id="207" idx="6"/>
            <a:endCxn id="205" idx="2"/>
          </p:cNvCxnSpPr>
          <p:nvPr/>
        </p:nvCxnSpPr>
        <p:spPr>
          <a:xfrm>
            <a:off x="2849413" y="2452688"/>
            <a:ext cx="783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Shape 209"/>
          <p:cNvCxnSpPr>
            <a:stCxn id="207" idx="4"/>
            <a:endCxn id="206" idx="4"/>
          </p:cNvCxnSpPr>
          <p:nvPr/>
        </p:nvCxnSpPr>
        <p:spPr>
          <a:xfrm rot="-5400000" flipH="1">
            <a:off x="4699513" y="250238"/>
            <a:ext cx="600" cy="58341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Shape 210"/>
          <p:cNvCxnSpPr>
            <a:stCxn id="205" idx="6"/>
          </p:cNvCxnSpPr>
          <p:nvPr/>
        </p:nvCxnSpPr>
        <p:spPr>
          <a:xfrm>
            <a:off x="5766677" y="2452688"/>
            <a:ext cx="1039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6064625" y="1922925"/>
            <a:ext cx="309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212" name="Shape 212"/>
          <p:cNvSpPr txBox="1"/>
          <p:nvPr/>
        </p:nvSpPr>
        <p:spPr>
          <a:xfrm>
            <a:off x="4545175" y="3534325"/>
            <a:ext cx="309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213" name="Shape 213"/>
          <p:cNvSpPr txBox="1"/>
          <p:nvPr/>
        </p:nvSpPr>
        <p:spPr>
          <a:xfrm>
            <a:off x="3117475" y="1922925"/>
            <a:ext cx="309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775550" y="854375"/>
            <a:ext cx="78579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546100">
              <a:spcBef>
                <a:spcPts val="0"/>
              </a:spcBef>
              <a:spcAft>
                <a:spcPts val="0"/>
              </a:spcAft>
              <a:buSzPts val="5000"/>
              <a:buAutoNum type="arabicParenR"/>
            </a:pPr>
            <a:r>
              <a:rPr lang="en" sz="5000" b="1"/>
              <a:t>Cytokine level </a:t>
            </a:r>
            <a:r>
              <a:rPr lang="en" sz="5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 sz="5000" b="1"/>
              <a:t> Death</a:t>
            </a:r>
            <a:endParaRPr sz="5000" b="1"/>
          </a:p>
        </p:txBody>
      </p:sp>
      <p:sp>
        <p:nvSpPr>
          <p:cNvPr id="219" name="Shape 219"/>
          <p:cNvSpPr/>
          <p:nvPr/>
        </p:nvSpPr>
        <p:spPr>
          <a:xfrm>
            <a:off x="3633377" y="2319600"/>
            <a:ext cx="2133300" cy="1428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Cytokine</a:t>
            </a:r>
            <a:endParaRPr sz="2400"/>
          </a:p>
        </p:txBody>
      </p:sp>
      <p:sp>
        <p:nvSpPr>
          <p:cNvPr id="220" name="Shape 220"/>
          <p:cNvSpPr/>
          <p:nvPr/>
        </p:nvSpPr>
        <p:spPr>
          <a:xfrm>
            <a:off x="6806082" y="2319600"/>
            <a:ext cx="1621800" cy="1428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Death</a:t>
            </a:r>
            <a:endParaRPr sz="2400"/>
          </a:p>
        </p:txBody>
      </p:sp>
      <p:sp>
        <p:nvSpPr>
          <p:cNvPr id="221" name="Shape 221"/>
          <p:cNvSpPr/>
          <p:nvPr/>
        </p:nvSpPr>
        <p:spPr>
          <a:xfrm>
            <a:off x="716113" y="2319600"/>
            <a:ext cx="2133300" cy="1428600"/>
          </a:xfrm>
          <a:prstGeom prst="ellipse">
            <a:avLst/>
          </a:prstGeom>
          <a:solidFill>
            <a:srgbClr val="63D297">
              <a:alpha val="1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SNP</a:t>
            </a:r>
            <a:endParaRPr sz="2400">
              <a:solidFill>
                <a:srgbClr val="B7B7B7"/>
              </a:solidFill>
            </a:endParaRPr>
          </a:p>
        </p:txBody>
      </p:sp>
      <p:cxnSp>
        <p:nvCxnSpPr>
          <p:cNvPr id="222" name="Shape 222"/>
          <p:cNvCxnSpPr>
            <a:stCxn id="221" idx="6"/>
            <a:endCxn id="219" idx="2"/>
          </p:cNvCxnSpPr>
          <p:nvPr/>
        </p:nvCxnSpPr>
        <p:spPr>
          <a:xfrm>
            <a:off x="2849413" y="3033900"/>
            <a:ext cx="783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Shape 223"/>
          <p:cNvCxnSpPr>
            <a:stCxn id="221" idx="4"/>
            <a:endCxn id="220" idx="4"/>
          </p:cNvCxnSpPr>
          <p:nvPr/>
        </p:nvCxnSpPr>
        <p:spPr>
          <a:xfrm rot="-5400000" flipH="1">
            <a:off x="4699513" y="831450"/>
            <a:ext cx="600" cy="58341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Shape 224"/>
          <p:cNvCxnSpPr>
            <a:stCxn id="219" idx="6"/>
          </p:cNvCxnSpPr>
          <p:nvPr/>
        </p:nvCxnSpPr>
        <p:spPr>
          <a:xfrm>
            <a:off x="5766677" y="3033900"/>
            <a:ext cx="1039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</a:t>
            </a:r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311700" y="1113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originated from VASST study to determine effects of a certain vasopressin treatment on health outcomes of septic patients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Type of data arising from 330 septic patients:</a:t>
            </a:r>
            <a:endParaRPr sz="2400"/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Blood serum concentration measurements of 52 cytokines per patient</a:t>
            </a:r>
            <a:endParaRPr sz="2400"/>
          </a:p>
          <a:p>
            <a: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Approx. 1.2 million SNP measurements for each patient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3026"/>
            <a:ext cx="8305900" cy="39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363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“culprit” cytokines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7358" y="1652625"/>
            <a:ext cx="2916850" cy="218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3609900" y="4662525"/>
            <a:ext cx="12552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Cytokines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l="6681"/>
          <a:stretch/>
        </p:blipFill>
        <p:spPr>
          <a:xfrm>
            <a:off x="231175" y="1893525"/>
            <a:ext cx="4156700" cy="32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l="7766"/>
          <a:stretch/>
        </p:blipFill>
        <p:spPr>
          <a:xfrm>
            <a:off x="5114775" y="1893525"/>
            <a:ext cx="4029225" cy="32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1700" y="892525"/>
            <a:ext cx="85206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variable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L1 loss, higher weight for death cases, inv regularizer=0.5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usually one-sided: </a:t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2068000" y="2862250"/>
            <a:ext cx="33804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accuracy 0.73333</a:t>
            </a:r>
            <a:br>
              <a:rPr lang="en"/>
            </a:br>
            <a:r>
              <a:rPr lang="en"/>
              <a:t>Test accuracy 0.71429</a:t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6827075" y="2862250"/>
            <a:ext cx="28104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Train accuracy 0.73846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Test accuracy 0.69388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6638075" y="1893525"/>
            <a:ext cx="265200" cy="244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7055600" y="4899000"/>
            <a:ext cx="265200" cy="244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models</a:t>
            </a: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Multivariable logistic regression:</a:t>
            </a:r>
            <a:endParaRPr sz="170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Using only “useful cytokines”: 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Train accuracy 0.70588, Test accuracy 0.67568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Using all cytokines: 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Train accuracy 0.75000, Test accuracy 0.64000</a:t>
            </a:r>
            <a:endParaRPr sz="1700"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Decision tree (depth 1 to 15): </a:t>
            </a:r>
            <a:endParaRPr sz="170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Best: depth=5, </a:t>
            </a: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Train accuracy is 0.78636, Test accuracy is 0.68000</a:t>
            </a:r>
            <a:endParaRPr sz="1700"/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Neural network:</a:t>
            </a:r>
            <a:endParaRPr sz="1700"/>
          </a:p>
          <a:p>
            <a: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Various configurations, train accuracy usually high, test accuracy &lt;0.7</a:t>
            </a:r>
            <a:endParaRPr sz="17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Challenge: overfitting due to small dataset, noise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dying (people that live this many days)</a:t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525" y="1757925"/>
            <a:ext cx="4726476" cy="27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45" y="1757925"/>
            <a:ext cx="4574356" cy="2741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Shape 264"/>
          <p:cNvCxnSpPr/>
          <p:nvPr/>
        </p:nvCxnSpPr>
        <p:spPr>
          <a:xfrm>
            <a:off x="3981450" y="3128513"/>
            <a:ext cx="118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Shape 265"/>
          <p:cNvSpPr txBox="1"/>
          <p:nvPr/>
        </p:nvSpPr>
        <p:spPr>
          <a:xfrm>
            <a:off x="5220675" y="1623075"/>
            <a:ext cx="3737100" cy="37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People alive (except survivors)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Cytokine levels among patients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25" y="1017725"/>
            <a:ext cx="6567861" cy="3844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Shape 272"/>
          <p:cNvCxnSpPr/>
          <p:nvPr/>
        </p:nvCxnSpPr>
        <p:spPr>
          <a:xfrm>
            <a:off x="3439775" y="1419150"/>
            <a:ext cx="0" cy="2686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Shape 273"/>
          <p:cNvSpPr txBox="1"/>
          <p:nvPr/>
        </p:nvSpPr>
        <p:spPr>
          <a:xfrm>
            <a:off x="3592175" y="1743000"/>
            <a:ext cx="22668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0.5 quantile</a:t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75" y="824425"/>
            <a:ext cx="5631202" cy="422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Cytokine - Death correlation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475" y="0"/>
            <a:ext cx="10071698" cy="671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311700" y="445025"/>
            <a:ext cx="4320000" cy="19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of 18</a:t>
            </a:r>
            <a:r>
              <a:rPr lang="en" sz="8000" b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8000" b="1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521400" y="1957575"/>
            <a:ext cx="637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</a:rPr>
              <a:t>Deaths are due to sepsis</a:t>
            </a:r>
            <a:endParaRPr sz="3000">
              <a:solidFill>
                <a:srgbClr val="990000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990000"/>
              </a:solidFill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521400" y="2422025"/>
            <a:ext cx="3900600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33 %</a:t>
            </a:r>
            <a:endParaRPr sz="8000" b="1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521400" y="3996175"/>
            <a:ext cx="452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</a:rPr>
              <a:t>Deaths within 1st month</a:t>
            </a:r>
            <a:endParaRPr sz="3000">
              <a:solidFill>
                <a:srgbClr val="99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990000"/>
              </a:solidFill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35500" y="4716475"/>
            <a:ext cx="5295900" cy="4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[Navaneelan </a:t>
            </a:r>
            <a:r>
              <a:rPr lang="en" sz="1400" i="1"/>
              <a:t>et al.</a:t>
            </a:r>
            <a:r>
              <a:rPr lang="en" sz="1400"/>
              <a:t>, Health at a Glance, Statistics Canada, 2016]</a:t>
            </a:r>
            <a:endParaRPr sz="1400"/>
          </a:p>
        </p:txBody>
      </p:sp>
      <p:sp>
        <p:nvSpPr>
          <p:cNvPr id="71" name="Shape 71"/>
          <p:cNvSpPr txBox="1"/>
          <p:nvPr/>
        </p:nvSpPr>
        <p:spPr>
          <a:xfrm>
            <a:off x="521400" y="156025"/>
            <a:ext cx="637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</a:rPr>
              <a:t>In Canada</a:t>
            </a:r>
            <a:endParaRPr sz="3000">
              <a:solidFill>
                <a:srgbClr val="99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38" y="1152475"/>
            <a:ext cx="2952987" cy="3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Culprits:</a:t>
            </a:r>
            <a:endParaRPr sz="4000" b="1"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225" y="1152475"/>
            <a:ext cx="2952987" cy="39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5991600" y="1812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IL1B</a:t>
            </a:r>
            <a:endParaRPr sz="25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Ultra"/>
                <a:ea typeface="Ultra"/>
                <a:cs typeface="Ultra"/>
                <a:sym typeface="Ultra"/>
              </a:rPr>
              <a:t>MIP1A</a:t>
            </a:r>
            <a:endParaRPr sz="2500">
              <a:solidFill>
                <a:schemeClr val="dk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948325" y="2466900"/>
            <a:ext cx="2073600" cy="20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EOTAXIN, TGFA, GRO, MCP3, IL1B, IL4, IL7, IL8, MCP1, MIP1A, MIP1B, HSP70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3503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Special culprits:</a:t>
            </a:r>
            <a:endParaRPr sz="40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399300" y="1042650"/>
            <a:ext cx="73725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/>
              <a:t>2) SNPs → Death</a:t>
            </a:r>
            <a:endParaRPr sz="5000" b="1"/>
          </a:p>
        </p:txBody>
      </p:sp>
      <p:sp>
        <p:nvSpPr>
          <p:cNvPr id="295" name="Shape 295"/>
          <p:cNvSpPr/>
          <p:nvPr/>
        </p:nvSpPr>
        <p:spPr>
          <a:xfrm>
            <a:off x="3837375" y="2684000"/>
            <a:ext cx="2064000" cy="1260000"/>
          </a:xfrm>
          <a:prstGeom prst="ellipse">
            <a:avLst/>
          </a:prstGeom>
          <a:solidFill>
            <a:srgbClr val="63D297">
              <a:alpha val="20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Cytokine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6468025" y="2684000"/>
            <a:ext cx="1521600" cy="12600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Death</a:t>
            </a:r>
            <a:endParaRPr sz="2400"/>
          </a:p>
        </p:txBody>
      </p:sp>
      <p:sp>
        <p:nvSpPr>
          <p:cNvPr id="297" name="Shape 297"/>
          <p:cNvSpPr/>
          <p:nvPr/>
        </p:nvSpPr>
        <p:spPr>
          <a:xfrm>
            <a:off x="1311075" y="2683992"/>
            <a:ext cx="1847400" cy="12600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SNP</a:t>
            </a:r>
            <a:endParaRPr sz="2400"/>
          </a:p>
        </p:txBody>
      </p:sp>
      <p:cxnSp>
        <p:nvCxnSpPr>
          <p:cNvPr id="298" name="Shape 298"/>
          <p:cNvCxnSpPr>
            <a:stCxn id="297" idx="6"/>
            <a:endCxn id="295" idx="2"/>
          </p:cNvCxnSpPr>
          <p:nvPr/>
        </p:nvCxnSpPr>
        <p:spPr>
          <a:xfrm>
            <a:off x="3158475" y="3313992"/>
            <a:ext cx="678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9" name="Shape 299"/>
          <p:cNvCxnSpPr>
            <a:stCxn id="297" idx="4"/>
            <a:endCxn id="296" idx="4"/>
          </p:cNvCxnSpPr>
          <p:nvPr/>
        </p:nvCxnSpPr>
        <p:spPr>
          <a:xfrm rot="-5400000" flipH="1">
            <a:off x="4731525" y="1447242"/>
            <a:ext cx="600" cy="4994100"/>
          </a:xfrm>
          <a:prstGeom prst="curvedConnector3">
            <a:avLst>
              <a:gd name="adj1" fmla="val 3968882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Shape 300"/>
          <p:cNvCxnSpPr>
            <a:stCxn id="295" idx="6"/>
            <a:endCxn id="296" idx="2"/>
          </p:cNvCxnSpPr>
          <p:nvPr/>
        </p:nvCxnSpPr>
        <p:spPr>
          <a:xfrm>
            <a:off x="5901375" y="3314000"/>
            <a:ext cx="5667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</a:t>
            </a:r>
            <a:r>
              <a:rPr lang="en"/>
              <a:t>enome </a:t>
            </a:r>
            <a:r>
              <a:rPr lang="en" b="1"/>
              <a:t>W</a:t>
            </a:r>
            <a:r>
              <a:rPr lang="en"/>
              <a:t>ide </a:t>
            </a:r>
            <a:r>
              <a:rPr lang="en" b="1"/>
              <a:t>A</a:t>
            </a:r>
            <a:r>
              <a:rPr lang="en"/>
              <a:t>ssociation </a:t>
            </a:r>
            <a:r>
              <a:rPr lang="en" b="1"/>
              <a:t>S</a:t>
            </a:r>
            <a:r>
              <a:rPr lang="en"/>
              <a:t>tudy (</a:t>
            </a:r>
            <a:r>
              <a:rPr lang="en" b="1"/>
              <a:t>GWAS</a:t>
            </a:r>
            <a:r>
              <a:rPr lang="en"/>
              <a:t>)</a:t>
            </a: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450" y="5539822"/>
            <a:ext cx="4543225" cy="305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Shape 307"/>
          <p:cNvGrpSpPr/>
          <p:nvPr/>
        </p:nvGrpSpPr>
        <p:grpSpPr>
          <a:xfrm>
            <a:off x="3220825" y="1209600"/>
            <a:ext cx="1953500" cy="1034575"/>
            <a:chOff x="3220825" y="1209600"/>
            <a:chExt cx="1953500" cy="1034575"/>
          </a:xfrm>
        </p:grpSpPr>
        <p:pic>
          <p:nvPicPr>
            <p:cNvPr id="308" name="Shape 3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20825" y="1209600"/>
              <a:ext cx="1034575" cy="103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Shape 3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55400" y="1267427"/>
              <a:ext cx="918925" cy="918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Shape 310"/>
          <p:cNvGrpSpPr/>
          <p:nvPr/>
        </p:nvGrpSpPr>
        <p:grpSpPr>
          <a:xfrm>
            <a:off x="27287" y="1981200"/>
            <a:ext cx="2988075" cy="1444074"/>
            <a:chOff x="27287" y="1981200"/>
            <a:chExt cx="2988075" cy="1444074"/>
          </a:xfrm>
        </p:grpSpPr>
        <p:grpSp>
          <p:nvGrpSpPr>
            <p:cNvPr id="311" name="Shape 311"/>
            <p:cNvGrpSpPr/>
            <p:nvPr/>
          </p:nvGrpSpPr>
          <p:grpSpPr>
            <a:xfrm>
              <a:off x="1980787" y="1981200"/>
              <a:ext cx="1034575" cy="1444074"/>
              <a:chOff x="1027612" y="1981200"/>
              <a:chExt cx="1034575" cy="1444074"/>
            </a:xfrm>
          </p:grpSpPr>
          <p:pic>
            <p:nvPicPr>
              <p:cNvPr id="312" name="Shape 31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27612" y="2390700"/>
                <a:ext cx="1034575" cy="103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Shape 3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65750" y="1981200"/>
                <a:ext cx="758300" cy="758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4" name="Shape 314"/>
            <p:cNvGrpSpPr/>
            <p:nvPr/>
          </p:nvGrpSpPr>
          <p:grpSpPr>
            <a:xfrm>
              <a:off x="27287" y="1981200"/>
              <a:ext cx="1034575" cy="1444074"/>
              <a:chOff x="1027612" y="1981200"/>
              <a:chExt cx="1034575" cy="1444074"/>
            </a:xfrm>
          </p:grpSpPr>
          <p:pic>
            <p:nvPicPr>
              <p:cNvPr id="315" name="Shape 3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27612" y="2390700"/>
                <a:ext cx="1034575" cy="103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Shape 3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65750" y="1981200"/>
                <a:ext cx="758300" cy="758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7" name="Shape 317"/>
            <p:cNvGrpSpPr/>
            <p:nvPr/>
          </p:nvGrpSpPr>
          <p:grpSpPr>
            <a:xfrm>
              <a:off x="1027612" y="1981200"/>
              <a:ext cx="1034575" cy="1444074"/>
              <a:chOff x="1027612" y="1981200"/>
              <a:chExt cx="1034575" cy="1444074"/>
            </a:xfrm>
          </p:grpSpPr>
          <p:pic>
            <p:nvPicPr>
              <p:cNvPr id="318" name="Shape 3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027612" y="2390700"/>
                <a:ext cx="1034575" cy="103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Shape 31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65750" y="1981200"/>
                <a:ext cx="758300" cy="758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20" name="Shape 320"/>
          <p:cNvGrpSpPr/>
          <p:nvPr/>
        </p:nvGrpSpPr>
        <p:grpSpPr>
          <a:xfrm>
            <a:off x="5717681" y="2050787"/>
            <a:ext cx="2721176" cy="1349005"/>
            <a:chOff x="5717681" y="2050787"/>
            <a:chExt cx="2721176" cy="1349005"/>
          </a:xfrm>
        </p:grpSpPr>
        <p:grpSp>
          <p:nvGrpSpPr>
            <p:cNvPr id="321" name="Shape 321"/>
            <p:cNvGrpSpPr/>
            <p:nvPr/>
          </p:nvGrpSpPr>
          <p:grpSpPr>
            <a:xfrm>
              <a:off x="6670181" y="2094900"/>
              <a:ext cx="816176" cy="1304892"/>
              <a:chOff x="7309725" y="1771209"/>
              <a:chExt cx="1034575" cy="1654066"/>
            </a:xfrm>
          </p:grpSpPr>
          <p:pic>
            <p:nvPicPr>
              <p:cNvPr id="322" name="Shape 3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09725" y="2390700"/>
                <a:ext cx="1034575" cy="103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Shape 3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367557" y="1771209"/>
                <a:ext cx="918925" cy="9148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4" name="Shape 324"/>
            <p:cNvGrpSpPr/>
            <p:nvPr/>
          </p:nvGrpSpPr>
          <p:grpSpPr>
            <a:xfrm>
              <a:off x="7622681" y="2050787"/>
              <a:ext cx="816176" cy="1304892"/>
              <a:chOff x="7309725" y="1771209"/>
              <a:chExt cx="1034575" cy="1654066"/>
            </a:xfrm>
          </p:grpSpPr>
          <p:pic>
            <p:nvPicPr>
              <p:cNvPr id="325" name="Shape 3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09725" y="2390700"/>
                <a:ext cx="1034575" cy="103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Shape 32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367557" y="1771209"/>
                <a:ext cx="918925" cy="9148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7" name="Shape 327"/>
            <p:cNvGrpSpPr/>
            <p:nvPr/>
          </p:nvGrpSpPr>
          <p:grpSpPr>
            <a:xfrm>
              <a:off x="5717681" y="2050787"/>
              <a:ext cx="816176" cy="1304892"/>
              <a:chOff x="7309725" y="1771209"/>
              <a:chExt cx="1034575" cy="1654066"/>
            </a:xfrm>
          </p:grpSpPr>
          <p:pic>
            <p:nvPicPr>
              <p:cNvPr id="328" name="Shape 3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09725" y="2390700"/>
                <a:ext cx="1034575" cy="103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Shape 32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367557" y="1771209"/>
                <a:ext cx="918925" cy="9148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0" name="Shape 330"/>
          <p:cNvGrpSpPr/>
          <p:nvPr/>
        </p:nvGrpSpPr>
        <p:grpSpPr>
          <a:xfrm>
            <a:off x="142925" y="3839177"/>
            <a:ext cx="2919575" cy="918925"/>
            <a:chOff x="142925" y="3839177"/>
            <a:chExt cx="2919575" cy="918925"/>
          </a:xfrm>
        </p:grpSpPr>
        <p:pic>
          <p:nvPicPr>
            <p:cNvPr id="331" name="Shape 3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2925" y="3839177"/>
              <a:ext cx="918925" cy="91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Shape 3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43250" y="3839177"/>
              <a:ext cx="918925" cy="91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Shape 3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43575" y="3839177"/>
              <a:ext cx="918925" cy="918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Shape 334"/>
          <p:cNvGrpSpPr/>
          <p:nvPr/>
        </p:nvGrpSpPr>
        <p:grpSpPr>
          <a:xfrm>
            <a:off x="5666300" y="3750165"/>
            <a:ext cx="2993825" cy="1007937"/>
            <a:chOff x="5666300" y="3750165"/>
            <a:chExt cx="2993825" cy="1007937"/>
          </a:xfrm>
        </p:grpSpPr>
        <p:pic>
          <p:nvPicPr>
            <p:cNvPr id="335" name="Shape 3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66300" y="3839177"/>
              <a:ext cx="918925" cy="91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Shape 3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3750" y="3772227"/>
              <a:ext cx="918925" cy="91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Shape 3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41200" y="3750165"/>
              <a:ext cx="918925" cy="918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" name="Shape 338"/>
          <p:cNvGrpSpPr/>
          <p:nvPr/>
        </p:nvGrpSpPr>
        <p:grpSpPr>
          <a:xfrm>
            <a:off x="3062500" y="3605650"/>
            <a:ext cx="2603700" cy="692990"/>
            <a:chOff x="3062500" y="3605650"/>
            <a:chExt cx="2603700" cy="692990"/>
          </a:xfrm>
        </p:grpSpPr>
        <p:cxnSp>
          <p:nvCxnSpPr>
            <p:cNvPr id="339" name="Shape 339"/>
            <p:cNvCxnSpPr>
              <a:stCxn id="333" idx="3"/>
              <a:endCxn id="335" idx="1"/>
            </p:cNvCxnSpPr>
            <p:nvPr/>
          </p:nvCxnSpPr>
          <p:spPr>
            <a:xfrm>
              <a:off x="3062500" y="4298640"/>
              <a:ext cx="26037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40" name="Shape 340"/>
            <p:cNvSpPr txBox="1"/>
            <p:nvPr/>
          </p:nvSpPr>
          <p:spPr>
            <a:xfrm>
              <a:off x="3760800" y="3605650"/>
              <a:ext cx="1622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/>
                <a:t>association</a:t>
              </a:r>
              <a:endParaRPr sz="2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225800" y="167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GWAS: SNP association with survival</a:t>
            </a:r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t="13389"/>
          <a:stretch/>
        </p:blipFill>
        <p:spPr>
          <a:xfrm>
            <a:off x="225800" y="849981"/>
            <a:ext cx="8918201" cy="434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646950" y="1042650"/>
            <a:ext cx="78501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/>
              <a:t>3) SNPs → Cytokine level</a:t>
            </a:r>
            <a:endParaRPr sz="5000" b="1"/>
          </a:p>
        </p:txBody>
      </p:sp>
      <p:sp>
        <p:nvSpPr>
          <p:cNvPr id="353" name="Shape 353"/>
          <p:cNvSpPr/>
          <p:nvPr/>
        </p:nvSpPr>
        <p:spPr>
          <a:xfrm>
            <a:off x="3670555" y="2845350"/>
            <a:ext cx="2162700" cy="14109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Cytokine</a:t>
            </a:r>
            <a:endParaRPr sz="2400"/>
          </a:p>
        </p:txBody>
      </p:sp>
      <p:sp>
        <p:nvSpPr>
          <p:cNvPr id="354" name="Shape 354"/>
          <p:cNvSpPr/>
          <p:nvPr/>
        </p:nvSpPr>
        <p:spPr>
          <a:xfrm>
            <a:off x="6595774" y="2845350"/>
            <a:ext cx="1936200" cy="1410900"/>
          </a:xfrm>
          <a:prstGeom prst="ellipse">
            <a:avLst/>
          </a:prstGeom>
          <a:solidFill>
            <a:srgbClr val="63D297">
              <a:alpha val="2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Death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712700" y="2845350"/>
            <a:ext cx="2162700" cy="14109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SNP</a:t>
            </a:r>
            <a:endParaRPr sz="2400"/>
          </a:p>
        </p:txBody>
      </p:sp>
      <p:cxnSp>
        <p:nvCxnSpPr>
          <p:cNvPr id="356" name="Shape 356"/>
          <p:cNvCxnSpPr>
            <a:stCxn id="355" idx="6"/>
            <a:endCxn id="353" idx="2"/>
          </p:cNvCxnSpPr>
          <p:nvPr/>
        </p:nvCxnSpPr>
        <p:spPr>
          <a:xfrm>
            <a:off x="2875400" y="3550800"/>
            <a:ext cx="795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Shape 357"/>
          <p:cNvCxnSpPr>
            <a:stCxn id="355" idx="4"/>
            <a:endCxn id="354" idx="4"/>
          </p:cNvCxnSpPr>
          <p:nvPr/>
        </p:nvCxnSpPr>
        <p:spPr>
          <a:xfrm rot="-5400000" flipH="1">
            <a:off x="4678700" y="1371600"/>
            <a:ext cx="600" cy="5769900"/>
          </a:xfrm>
          <a:prstGeom prst="curvedConnector3">
            <a:avLst>
              <a:gd name="adj1" fmla="val 39687500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Shape 358"/>
          <p:cNvCxnSpPr>
            <a:stCxn id="353" idx="6"/>
          </p:cNvCxnSpPr>
          <p:nvPr/>
        </p:nvCxnSpPr>
        <p:spPr>
          <a:xfrm>
            <a:off x="5833255" y="3550800"/>
            <a:ext cx="10542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11700" y="143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GWAS: SNP association with cytokine MCP3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 t="13126"/>
          <a:stretch/>
        </p:blipFill>
        <p:spPr>
          <a:xfrm>
            <a:off x="311700" y="796875"/>
            <a:ext cx="8670374" cy="42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646950" y="1029200"/>
            <a:ext cx="78501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/>
              <a:t>4) Assembling results</a:t>
            </a:r>
            <a:endParaRPr sz="5000" b="1"/>
          </a:p>
        </p:txBody>
      </p:sp>
      <p:sp>
        <p:nvSpPr>
          <p:cNvPr id="370" name="Shape 370"/>
          <p:cNvSpPr/>
          <p:nvPr/>
        </p:nvSpPr>
        <p:spPr>
          <a:xfrm>
            <a:off x="3476726" y="2528025"/>
            <a:ext cx="2346900" cy="1314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Cytokine</a:t>
            </a:r>
            <a:endParaRPr sz="2500"/>
          </a:p>
        </p:txBody>
      </p:sp>
      <p:sp>
        <p:nvSpPr>
          <p:cNvPr id="371" name="Shape 371"/>
          <p:cNvSpPr/>
          <p:nvPr/>
        </p:nvSpPr>
        <p:spPr>
          <a:xfrm>
            <a:off x="6868055" y="2528025"/>
            <a:ext cx="1629000" cy="1314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Death</a:t>
            </a:r>
            <a:endParaRPr sz="2400"/>
          </a:p>
        </p:txBody>
      </p:sp>
      <p:sp>
        <p:nvSpPr>
          <p:cNvPr id="372" name="Shape 372"/>
          <p:cNvSpPr/>
          <p:nvPr/>
        </p:nvSpPr>
        <p:spPr>
          <a:xfrm>
            <a:off x="751700" y="2528025"/>
            <a:ext cx="2142300" cy="1314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SNP</a:t>
            </a:r>
            <a:endParaRPr sz="2400"/>
          </a:p>
        </p:txBody>
      </p:sp>
      <p:cxnSp>
        <p:nvCxnSpPr>
          <p:cNvPr id="373" name="Shape 373"/>
          <p:cNvCxnSpPr>
            <a:stCxn id="372" idx="6"/>
            <a:endCxn id="370" idx="2"/>
          </p:cNvCxnSpPr>
          <p:nvPr/>
        </p:nvCxnSpPr>
        <p:spPr>
          <a:xfrm>
            <a:off x="2894000" y="3185325"/>
            <a:ext cx="582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Shape 374"/>
          <p:cNvCxnSpPr>
            <a:stCxn id="372" idx="4"/>
            <a:endCxn id="371" idx="4"/>
          </p:cNvCxnSpPr>
          <p:nvPr/>
        </p:nvCxnSpPr>
        <p:spPr>
          <a:xfrm rot="-5400000" flipH="1">
            <a:off x="4752350" y="913125"/>
            <a:ext cx="600" cy="58596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Shape 375"/>
          <p:cNvCxnSpPr>
            <a:stCxn id="370" idx="6"/>
          </p:cNvCxnSpPr>
          <p:nvPr/>
        </p:nvCxnSpPr>
        <p:spPr>
          <a:xfrm>
            <a:off x="5823626" y="3185325"/>
            <a:ext cx="104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Shape 376"/>
          <p:cNvSpPr txBox="1"/>
          <p:nvPr/>
        </p:nvSpPr>
        <p:spPr>
          <a:xfrm>
            <a:off x="6096100" y="2528025"/>
            <a:ext cx="3333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1</a:t>
            </a:r>
            <a:endParaRPr sz="3000" b="1"/>
          </a:p>
        </p:txBody>
      </p:sp>
      <p:sp>
        <p:nvSpPr>
          <p:cNvPr id="377" name="Shape 377"/>
          <p:cNvSpPr txBox="1"/>
          <p:nvPr/>
        </p:nvSpPr>
        <p:spPr>
          <a:xfrm>
            <a:off x="3018713" y="2554413"/>
            <a:ext cx="3333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3</a:t>
            </a:r>
            <a:endParaRPr sz="3000" b="1"/>
          </a:p>
        </p:txBody>
      </p:sp>
      <p:sp>
        <p:nvSpPr>
          <p:cNvPr id="378" name="Shape 378"/>
          <p:cNvSpPr txBox="1"/>
          <p:nvPr/>
        </p:nvSpPr>
        <p:spPr>
          <a:xfrm>
            <a:off x="4483513" y="4268913"/>
            <a:ext cx="3333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2</a:t>
            </a:r>
            <a:endParaRPr sz="3000" b="1"/>
          </a:p>
        </p:txBody>
      </p:sp>
      <p:cxnSp>
        <p:nvCxnSpPr>
          <p:cNvPr id="379" name="Shape 379"/>
          <p:cNvCxnSpPr/>
          <p:nvPr/>
        </p:nvCxnSpPr>
        <p:spPr>
          <a:xfrm>
            <a:off x="3018725" y="3233775"/>
            <a:ext cx="0" cy="619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0" name="Shape 380"/>
          <p:cNvSpPr txBox="1"/>
          <p:nvPr/>
        </p:nvSpPr>
        <p:spPr>
          <a:xfrm>
            <a:off x="3081063" y="3233763"/>
            <a:ext cx="3333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4</a:t>
            </a:r>
            <a:endParaRPr sz="30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Correlating significant Cytokines with SNPs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1820750" y="1306800"/>
            <a:ext cx="760500" cy="3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</a:t>
            </a: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1820750" y="1904925"/>
            <a:ext cx="760500" cy="3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TGFA</a:t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1820750" y="2503050"/>
            <a:ext cx="760500" cy="3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MCP3</a:t>
            </a:r>
            <a:endParaRPr/>
          </a:p>
        </p:txBody>
      </p:sp>
      <p:sp>
        <p:nvSpPr>
          <p:cNvPr id="389" name="Shape 389"/>
          <p:cNvSpPr txBox="1"/>
          <p:nvPr/>
        </p:nvSpPr>
        <p:spPr>
          <a:xfrm>
            <a:off x="1820750" y="3699300"/>
            <a:ext cx="760500" cy="3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IL1B</a:t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1820750" y="3101175"/>
            <a:ext cx="760500" cy="3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MCP1</a:t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1730750" y="4297425"/>
            <a:ext cx="940500" cy="3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MIP1A/B</a:t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5323800" y="1424400"/>
            <a:ext cx="1134900" cy="419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rs4952913</a:t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5323800" y="2098375"/>
            <a:ext cx="1134900" cy="41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rs3920487</a:t>
            </a:r>
            <a:endParaRPr/>
          </a:p>
        </p:txBody>
      </p:sp>
      <p:sp>
        <p:nvSpPr>
          <p:cNvPr id="394" name="Shape 394"/>
          <p:cNvSpPr txBox="1"/>
          <p:nvPr/>
        </p:nvSpPr>
        <p:spPr>
          <a:xfrm>
            <a:off x="5323800" y="2772350"/>
            <a:ext cx="1134900" cy="41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rs12985626</a:t>
            </a:r>
            <a:endParaRPr/>
          </a:p>
        </p:txBody>
      </p:sp>
      <p:cxnSp>
        <p:nvCxnSpPr>
          <p:cNvPr id="395" name="Shape 395"/>
          <p:cNvCxnSpPr>
            <a:stCxn id="386" idx="3"/>
            <a:endCxn id="392" idx="1"/>
          </p:cNvCxnSpPr>
          <p:nvPr/>
        </p:nvCxnSpPr>
        <p:spPr>
          <a:xfrm>
            <a:off x="2581250" y="1481850"/>
            <a:ext cx="2742600" cy="1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Shape 396"/>
          <p:cNvCxnSpPr>
            <a:stCxn id="386" idx="3"/>
            <a:endCxn id="393" idx="1"/>
          </p:cNvCxnSpPr>
          <p:nvPr/>
        </p:nvCxnSpPr>
        <p:spPr>
          <a:xfrm>
            <a:off x="2581250" y="1481850"/>
            <a:ext cx="2742600" cy="8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7" name="Shape 397"/>
          <p:cNvCxnSpPr>
            <a:stCxn id="386" idx="3"/>
            <a:endCxn id="394" idx="1"/>
          </p:cNvCxnSpPr>
          <p:nvPr/>
        </p:nvCxnSpPr>
        <p:spPr>
          <a:xfrm>
            <a:off x="2581250" y="1481850"/>
            <a:ext cx="2742600" cy="15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Shape 398"/>
          <p:cNvSpPr txBox="1"/>
          <p:nvPr/>
        </p:nvSpPr>
        <p:spPr>
          <a:xfrm>
            <a:off x="5323800" y="3446325"/>
            <a:ext cx="1134900" cy="41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rs4926884</a:t>
            </a:r>
            <a:endParaRPr/>
          </a:p>
        </p:txBody>
      </p:sp>
      <p:cxnSp>
        <p:nvCxnSpPr>
          <p:cNvPr id="399" name="Shape 399"/>
          <p:cNvCxnSpPr>
            <a:stCxn id="387" idx="3"/>
            <a:endCxn id="398" idx="1"/>
          </p:cNvCxnSpPr>
          <p:nvPr/>
        </p:nvCxnSpPr>
        <p:spPr>
          <a:xfrm>
            <a:off x="2581250" y="2079975"/>
            <a:ext cx="2742600" cy="15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Shape 400"/>
          <p:cNvCxnSpPr>
            <a:stCxn id="388" idx="3"/>
            <a:endCxn id="398" idx="1"/>
          </p:cNvCxnSpPr>
          <p:nvPr/>
        </p:nvCxnSpPr>
        <p:spPr>
          <a:xfrm>
            <a:off x="2581250" y="2678100"/>
            <a:ext cx="2742600" cy="9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1" name="Shape 401"/>
          <p:cNvCxnSpPr>
            <a:stCxn id="388" idx="3"/>
            <a:endCxn id="392" idx="1"/>
          </p:cNvCxnSpPr>
          <p:nvPr/>
        </p:nvCxnSpPr>
        <p:spPr>
          <a:xfrm rot="10800000" flipH="1">
            <a:off x="2581250" y="1634100"/>
            <a:ext cx="2742600" cy="10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Shape 402"/>
          <p:cNvCxnSpPr>
            <a:stCxn id="389" idx="3"/>
            <a:endCxn id="392" idx="1"/>
          </p:cNvCxnSpPr>
          <p:nvPr/>
        </p:nvCxnSpPr>
        <p:spPr>
          <a:xfrm rot="10800000" flipH="1">
            <a:off x="2581250" y="1634250"/>
            <a:ext cx="2742600" cy="22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3" name="Shape 403"/>
          <p:cNvSpPr txBox="1"/>
          <p:nvPr/>
        </p:nvSpPr>
        <p:spPr>
          <a:xfrm>
            <a:off x="5323800" y="4120300"/>
            <a:ext cx="1134900" cy="41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rs11759038</a:t>
            </a:r>
            <a:endParaRPr/>
          </a:p>
        </p:txBody>
      </p:sp>
      <p:cxnSp>
        <p:nvCxnSpPr>
          <p:cNvPr id="404" name="Shape 404"/>
          <p:cNvCxnSpPr>
            <a:stCxn id="389" idx="3"/>
            <a:endCxn id="403" idx="1"/>
          </p:cNvCxnSpPr>
          <p:nvPr/>
        </p:nvCxnSpPr>
        <p:spPr>
          <a:xfrm>
            <a:off x="2581250" y="3874350"/>
            <a:ext cx="2742600" cy="45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5" name="Shape 405"/>
          <p:cNvCxnSpPr>
            <a:stCxn id="389" idx="3"/>
            <a:endCxn id="398" idx="1"/>
          </p:cNvCxnSpPr>
          <p:nvPr/>
        </p:nvCxnSpPr>
        <p:spPr>
          <a:xfrm rot="10800000" flipH="1">
            <a:off x="2581250" y="3656250"/>
            <a:ext cx="2742600" cy="2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Shape 406"/>
          <p:cNvCxnSpPr>
            <a:stCxn id="391" idx="3"/>
            <a:endCxn id="392" idx="1"/>
          </p:cNvCxnSpPr>
          <p:nvPr/>
        </p:nvCxnSpPr>
        <p:spPr>
          <a:xfrm rot="10800000" flipH="1">
            <a:off x="2671250" y="1634175"/>
            <a:ext cx="2652600" cy="283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Shape 407"/>
          <p:cNvCxnSpPr>
            <a:stCxn id="391" idx="3"/>
            <a:endCxn id="393" idx="1"/>
          </p:cNvCxnSpPr>
          <p:nvPr/>
        </p:nvCxnSpPr>
        <p:spPr>
          <a:xfrm rot="10800000" flipH="1">
            <a:off x="2671250" y="2308275"/>
            <a:ext cx="2652600" cy="216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Shape 408"/>
          <p:cNvSpPr txBox="1"/>
          <p:nvPr/>
        </p:nvSpPr>
        <p:spPr>
          <a:xfrm>
            <a:off x="311700" y="4829325"/>
            <a:ext cx="2878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[Genome browser, UC Santa Cruz]</a:t>
            </a:r>
            <a:endParaRPr sz="12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Protein phosphatase 1 regulatory subunit 21 (PP1R21)</a:t>
            </a:r>
            <a:endParaRPr sz="2700"/>
          </a:p>
        </p:txBody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54575" y="2703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SNP Rs4952913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SNP present in: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○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GRO, MCP3, IL1B, MIP1A, MIP1B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371600" lvl="2" indent="-33020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■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All are proinflammatory 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150" y="1709575"/>
            <a:ext cx="2161900" cy="21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143100" y="4571175"/>
            <a:ext cx="5497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[Yamaoka </a:t>
            </a:r>
            <a:r>
              <a:rPr lang="en" sz="1200" i="1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et al.</a:t>
            </a:r>
            <a:r>
              <a:rPr lang="en" sz="12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, Protein phosphatase 1 is involved in IL-2-induced IL-5 andIL-13 expression in human T cells, Genes to Cells, 2012]</a:t>
            </a:r>
            <a:endParaRPr sz="12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17" name="Shape 417"/>
          <p:cNvSpPr txBox="1"/>
          <p:nvPr/>
        </p:nvSpPr>
        <p:spPr>
          <a:xfrm>
            <a:off x="4216950" y="1017725"/>
            <a:ext cx="17508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Cytokine levels</a:t>
            </a:r>
            <a:endParaRPr sz="2500"/>
          </a:p>
        </p:txBody>
      </p:sp>
      <p:sp>
        <p:nvSpPr>
          <p:cNvPr id="418" name="Shape 418"/>
          <p:cNvSpPr txBox="1"/>
          <p:nvPr/>
        </p:nvSpPr>
        <p:spPr>
          <a:xfrm>
            <a:off x="2140500" y="1398725"/>
            <a:ext cx="8667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PP1</a:t>
            </a:r>
            <a:endParaRPr sz="2500"/>
          </a:p>
        </p:txBody>
      </p:sp>
      <p:sp>
        <p:nvSpPr>
          <p:cNvPr id="419" name="Shape 419"/>
          <p:cNvSpPr txBox="1"/>
          <p:nvPr/>
        </p:nvSpPr>
        <p:spPr>
          <a:xfrm>
            <a:off x="311700" y="2165450"/>
            <a:ext cx="1562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PP1-R21</a:t>
            </a:r>
            <a:endParaRPr sz="2500"/>
          </a:p>
        </p:txBody>
      </p:sp>
      <p:cxnSp>
        <p:nvCxnSpPr>
          <p:cNvPr id="420" name="Shape 420"/>
          <p:cNvCxnSpPr>
            <a:stCxn id="419" idx="0"/>
            <a:endCxn id="418" idx="1"/>
          </p:cNvCxnSpPr>
          <p:nvPr/>
        </p:nvCxnSpPr>
        <p:spPr>
          <a:xfrm rot="-5400000">
            <a:off x="1328550" y="1353350"/>
            <a:ext cx="576300" cy="10479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1" name="Shape 421"/>
          <p:cNvCxnSpPr>
            <a:stCxn id="418" idx="3"/>
            <a:endCxn id="417" idx="1"/>
          </p:cNvCxnSpPr>
          <p:nvPr/>
        </p:nvCxnSpPr>
        <p:spPr>
          <a:xfrm rot="10800000" flipH="1">
            <a:off x="3007200" y="1208225"/>
            <a:ext cx="1209900" cy="381000"/>
          </a:xfrm>
          <a:prstGeom prst="curvedConnector3">
            <a:avLst>
              <a:gd name="adj1" fmla="val 5000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2" name="Shape 422"/>
          <p:cNvSpPr txBox="1"/>
          <p:nvPr/>
        </p:nvSpPr>
        <p:spPr>
          <a:xfrm>
            <a:off x="783200" y="1363075"/>
            <a:ext cx="10479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Inhibits</a:t>
            </a:r>
            <a:endParaRPr/>
          </a:p>
        </p:txBody>
      </p:sp>
      <p:sp>
        <p:nvSpPr>
          <p:cNvPr id="423" name="Shape 423"/>
          <p:cNvSpPr txBox="1"/>
          <p:nvPr/>
        </p:nvSpPr>
        <p:spPr>
          <a:xfrm>
            <a:off x="2894225" y="1017725"/>
            <a:ext cx="1287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</a:t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3895562" y="1351160"/>
            <a:ext cx="1537200" cy="7041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Cytokine</a:t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6181900" y="1351160"/>
            <a:ext cx="1168800" cy="7041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</a:t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1793300" y="1351160"/>
            <a:ext cx="1537200" cy="7041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SNP</a:t>
            </a:r>
            <a:endParaRPr/>
          </a:p>
        </p:txBody>
      </p:sp>
      <p:cxnSp>
        <p:nvCxnSpPr>
          <p:cNvPr id="432" name="Shape 432"/>
          <p:cNvCxnSpPr>
            <a:stCxn id="431" idx="6"/>
            <a:endCxn id="429" idx="2"/>
          </p:cNvCxnSpPr>
          <p:nvPr/>
        </p:nvCxnSpPr>
        <p:spPr>
          <a:xfrm>
            <a:off x="3330500" y="1703210"/>
            <a:ext cx="56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Shape 433"/>
          <p:cNvCxnSpPr>
            <a:stCxn id="431" idx="4"/>
            <a:endCxn id="430" idx="4"/>
          </p:cNvCxnSpPr>
          <p:nvPr/>
        </p:nvCxnSpPr>
        <p:spPr>
          <a:xfrm rot="-5400000" flipH="1">
            <a:off x="4663850" y="-46690"/>
            <a:ext cx="600" cy="4204500"/>
          </a:xfrm>
          <a:prstGeom prst="curvedConnector3">
            <a:avLst>
              <a:gd name="adj1" fmla="val 396875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Shape 434"/>
          <p:cNvCxnSpPr>
            <a:stCxn id="429" idx="6"/>
          </p:cNvCxnSpPr>
          <p:nvPr/>
        </p:nvCxnSpPr>
        <p:spPr>
          <a:xfrm>
            <a:off x="5432762" y="1703210"/>
            <a:ext cx="749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311700" y="3218325"/>
            <a:ext cx="8520600" cy="22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Next steps:</a:t>
            </a:r>
            <a:endParaRPr sz="2500"/>
          </a:p>
          <a:p>
            <a:pPr marL="9144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More data for better training the machine learning</a:t>
            </a:r>
            <a:endParaRPr sz="2500"/>
          </a:p>
          <a:p>
            <a:pPr marL="9144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Deep dive into investigation of PP1 and PP1R21</a:t>
            </a:r>
            <a:endParaRPr sz="2500"/>
          </a:p>
          <a:p>
            <a:pPr marL="9144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Connection with other inflammatory diseases</a:t>
            </a:r>
            <a:endParaRPr sz="25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354600" y="2367050"/>
            <a:ext cx="843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Evidence supporting: several cytokines cause death/survival through PP1 PP1R21 mechanism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Septic shock: any cytokines involved?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82" y="5404150"/>
            <a:ext cx="2439725" cy="1501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Shape 78"/>
          <p:cNvGrpSpPr/>
          <p:nvPr/>
        </p:nvGrpSpPr>
        <p:grpSpPr>
          <a:xfrm>
            <a:off x="1619929" y="1276965"/>
            <a:ext cx="2689581" cy="2462813"/>
            <a:chOff x="1906086" y="1428714"/>
            <a:chExt cx="2846720" cy="2170836"/>
          </a:xfrm>
        </p:grpSpPr>
        <p:sp>
          <p:nvSpPr>
            <p:cNvPr id="79" name="Shape 79"/>
            <p:cNvSpPr/>
            <p:nvPr/>
          </p:nvSpPr>
          <p:spPr>
            <a:xfrm>
              <a:off x="1906086" y="1428714"/>
              <a:ext cx="2846720" cy="2170836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Shape 80"/>
            <p:cNvGrpSpPr/>
            <p:nvPr/>
          </p:nvGrpSpPr>
          <p:grpSpPr>
            <a:xfrm>
              <a:off x="2400559" y="1821000"/>
              <a:ext cx="1857746" cy="1145075"/>
              <a:chOff x="3945671" y="1728325"/>
              <a:chExt cx="1857746" cy="1145075"/>
            </a:xfrm>
          </p:grpSpPr>
          <p:pic>
            <p:nvPicPr>
              <p:cNvPr id="81" name="Shape 8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45671" y="1728325"/>
                <a:ext cx="1526774" cy="1145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Shape 8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63317" y="1796650"/>
                <a:ext cx="640100" cy="10084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3" name="Shape 83"/>
          <p:cNvGrpSpPr/>
          <p:nvPr/>
        </p:nvGrpSpPr>
        <p:grpSpPr>
          <a:xfrm>
            <a:off x="3990834" y="1017716"/>
            <a:ext cx="2599592" cy="2526602"/>
            <a:chOff x="6116125" y="1215450"/>
            <a:chExt cx="3143400" cy="2857500"/>
          </a:xfrm>
        </p:grpSpPr>
        <p:sp>
          <p:nvSpPr>
            <p:cNvPr id="84" name="Shape 84"/>
            <p:cNvSpPr/>
            <p:nvPr/>
          </p:nvSpPr>
          <p:spPr>
            <a:xfrm>
              <a:off x="6116125" y="1215450"/>
              <a:ext cx="3143400" cy="2857500"/>
            </a:xfrm>
            <a:prstGeom prst="ellipse">
              <a:avLst/>
            </a:prstGeom>
            <a:noFill/>
            <a:ln w="19050" cap="flat" cmpd="sng">
              <a:solidFill>
                <a:srgbClr val="BF9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Shape 85"/>
            <p:cNvGrpSpPr/>
            <p:nvPr/>
          </p:nvGrpSpPr>
          <p:grpSpPr>
            <a:xfrm>
              <a:off x="6650169" y="1493575"/>
              <a:ext cx="2182133" cy="2086588"/>
              <a:chOff x="6650169" y="1493575"/>
              <a:chExt cx="2182133" cy="2086588"/>
            </a:xfrm>
          </p:grpSpPr>
          <p:pic>
            <p:nvPicPr>
              <p:cNvPr id="86" name="Shape 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650169" y="1728313"/>
                <a:ext cx="1399675" cy="1052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Shape 8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903825" y="1493575"/>
                <a:ext cx="684826" cy="684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660169" y="2571738"/>
                <a:ext cx="1172132" cy="1008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Shape 89"/>
              <p:cNvPicPr preferRelativeResize="0"/>
              <p:nvPr/>
            </p:nvPicPr>
            <p:blipFill rotWithShape="1">
              <a:blip r:embed="rId9">
                <a:alphaModFix/>
              </a:blip>
              <a:srcRect l="13833" r="18754"/>
              <a:stretch/>
            </p:blipFill>
            <p:spPr>
              <a:xfrm>
                <a:off x="6650183" y="2684478"/>
                <a:ext cx="790145" cy="7829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0" name="Shape 90"/>
          <p:cNvGrpSpPr/>
          <p:nvPr/>
        </p:nvGrpSpPr>
        <p:grpSpPr>
          <a:xfrm>
            <a:off x="3679061" y="2437776"/>
            <a:ext cx="2609285" cy="2601921"/>
            <a:chOff x="4752812" y="3690914"/>
            <a:chExt cx="2846700" cy="2170800"/>
          </a:xfrm>
        </p:grpSpPr>
        <p:sp>
          <p:nvSpPr>
            <p:cNvPr id="91" name="Shape 91"/>
            <p:cNvSpPr/>
            <p:nvPr/>
          </p:nvSpPr>
          <p:spPr>
            <a:xfrm>
              <a:off x="4752812" y="3690914"/>
              <a:ext cx="2846700" cy="2170800"/>
            </a:xfrm>
            <a:prstGeom prst="ellipse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 txBox="1"/>
            <p:nvPr/>
          </p:nvSpPr>
          <p:spPr>
            <a:xfrm>
              <a:off x="5004133" y="4710728"/>
              <a:ext cx="24579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/>
                <a:t>No response to therapy</a:t>
              </a:r>
              <a:endParaRPr b="1"/>
            </a:p>
          </p:txBody>
        </p:sp>
      </p:grpSp>
      <p:grpSp>
        <p:nvGrpSpPr>
          <p:cNvPr id="93" name="Shape 93"/>
          <p:cNvGrpSpPr/>
          <p:nvPr/>
        </p:nvGrpSpPr>
        <p:grpSpPr>
          <a:xfrm>
            <a:off x="2541450" y="2818950"/>
            <a:ext cx="1630225" cy="1902075"/>
            <a:chOff x="2541450" y="2818950"/>
            <a:chExt cx="1630225" cy="1902075"/>
          </a:xfrm>
        </p:grpSpPr>
        <p:cxnSp>
          <p:nvCxnSpPr>
            <p:cNvPr id="94" name="Shape 94"/>
            <p:cNvCxnSpPr/>
            <p:nvPr/>
          </p:nvCxnSpPr>
          <p:spPr>
            <a:xfrm rot="10800000" flipH="1">
              <a:off x="3136375" y="2818950"/>
              <a:ext cx="1035300" cy="14604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95" name="Shape 95"/>
            <p:cNvSpPr txBox="1"/>
            <p:nvPr/>
          </p:nvSpPr>
          <p:spPr>
            <a:xfrm>
              <a:off x="2541450" y="4323525"/>
              <a:ext cx="1137600" cy="39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Septic shock</a:t>
              </a:r>
              <a:endParaRPr/>
            </a:p>
          </p:txBody>
        </p:sp>
      </p:grpSp>
      <p:grpSp>
        <p:nvGrpSpPr>
          <p:cNvPr id="96" name="Shape 96"/>
          <p:cNvGrpSpPr/>
          <p:nvPr/>
        </p:nvGrpSpPr>
        <p:grpSpPr>
          <a:xfrm>
            <a:off x="4185575" y="2434975"/>
            <a:ext cx="3771925" cy="1674863"/>
            <a:chOff x="4185575" y="2434975"/>
            <a:chExt cx="3771925" cy="1674863"/>
          </a:xfrm>
        </p:grpSpPr>
        <p:cxnSp>
          <p:nvCxnSpPr>
            <p:cNvPr id="97" name="Shape 97"/>
            <p:cNvCxnSpPr/>
            <p:nvPr/>
          </p:nvCxnSpPr>
          <p:spPr>
            <a:xfrm rot="10800000">
              <a:off x="4185575" y="2434975"/>
              <a:ext cx="2860200" cy="1016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98" name="Shape 98"/>
            <p:cNvSpPr txBox="1"/>
            <p:nvPr/>
          </p:nvSpPr>
          <p:spPr>
            <a:xfrm>
              <a:off x="7156200" y="3367638"/>
              <a:ext cx="801300" cy="74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Sepsis</a:t>
              </a:r>
              <a:endParaRPr/>
            </a:p>
          </p:txBody>
        </p:sp>
      </p:grpSp>
      <p:sp>
        <p:nvSpPr>
          <p:cNvPr id="99" name="Shape 99"/>
          <p:cNvSpPr/>
          <p:nvPr/>
        </p:nvSpPr>
        <p:spPr>
          <a:xfrm>
            <a:off x="-863925" y="5806425"/>
            <a:ext cx="6126000" cy="4044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-785875" y="572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Septic shock: any cytokines involved?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 </a:t>
            </a:r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Keith Walley (St. Paul’s Hospital)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Brian Wetton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Aaron Berk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India Heisz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Matteo Lepur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375" y="1152475"/>
            <a:ext cx="4743725" cy="266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 t="13733"/>
          <a:stretch/>
        </p:blipFill>
        <p:spPr>
          <a:xfrm>
            <a:off x="1057475" y="513050"/>
            <a:ext cx="6451603" cy="41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231775" y="50"/>
            <a:ext cx="6357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The shenanigans: </a:t>
            </a:r>
            <a:endParaRPr sz="2500" b="1"/>
          </a:p>
        </p:txBody>
      </p:sp>
      <p:sp>
        <p:nvSpPr>
          <p:cNvPr id="450" name="Shape 450"/>
          <p:cNvSpPr txBox="1"/>
          <p:nvPr/>
        </p:nvSpPr>
        <p:spPr>
          <a:xfrm>
            <a:off x="981275" y="4664200"/>
            <a:ext cx="6711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Left to right: Mingfeng Qiu, Matthew Nguyen, Bowen Chen, Sean La, Yue Liu, Babak Nasouri, Ka Mun Nip, and Vasilii Triandafilidi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540300" y="1123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BACKUP</a:t>
            </a:r>
            <a:endParaRPr sz="10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7700"/>
            <a:ext cx="4810335" cy="2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135" y="2477700"/>
            <a:ext cx="2513400" cy="2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311700" y="287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cytokine?</a:t>
            </a:r>
            <a:endParaRPr/>
          </a:p>
        </p:txBody>
      </p:sp>
      <p:sp>
        <p:nvSpPr>
          <p:cNvPr id="463" name="Shape 463"/>
          <p:cNvSpPr txBox="1"/>
          <p:nvPr/>
        </p:nvSpPr>
        <p:spPr>
          <a:xfrm>
            <a:off x="311700" y="85567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 molecular weight proteins (~5-20 kDa) that mediates cell signaling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Secreted by cells in response to stimuli (eg. inflammation and infection)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Bind to receptors of target cells and alter their gene expression</a:t>
            </a:r>
            <a:endParaRPr/>
          </a:p>
        </p:txBody>
      </p: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775" y="1803425"/>
            <a:ext cx="4757125" cy="29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0050"/>
            <a:ext cx="4195774" cy="28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274" y="1526250"/>
            <a:ext cx="4331731" cy="306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0791" y="3197125"/>
            <a:ext cx="1854710" cy="9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068" y="3979325"/>
            <a:ext cx="2272249" cy="162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3450" y="445028"/>
            <a:ext cx="6330074" cy="19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2-dimensional visualization</a:t>
            </a:r>
            <a:endParaRPr/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= dead, blue = survived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Clustering did not yield good results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067075"/>
            <a:ext cx="4572000" cy="295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45150"/>
            <a:ext cx="4572000" cy="300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4572000" cy="30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213" y="1152475"/>
            <a:ext cx="4720587" cy="30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cytokines do?</a:t>
            </a:r>
            <a:endParaRPr/>
          </a:p>
        </p:txBody>
      </p:sp>
      <p:sp>
        <p:nvSpPr>
          <p:cNvPr id="496" name="Shape 496"/>
          <p:cNvSpPr txBox="1"/>
          <p:nvPr/>
        </p:nvSpPr>
        <p:spPr>
          <a:xfrm>
            <a:off x="758500" y="1829550"/>
            <a:ext cx="39915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Regulation and mediation of processes in our bodies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Septic shock: How big of a problem is it?</a:t>
            </a:r>
            <a:endParaRPr/>
          </a:p>
        </p:txBody>
      </p:sp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577" y="1858950"/>
            <a:ext cx="5626551" cy="3152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426650" y="931525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 in every 18 deaths in Canada is sepsis re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Around 33% mortality rate within the first month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Cytokines and their role</a:t>
            </a:r>
            <a:endParaRPr/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850" y="1487375"/>
            <a:ext cx="5533700" cy="29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-124750" y="6654100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Lack of oxygen delivery to tissue 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50" y="2580475"/>
            <a:ext cx="3516550" cy="238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Shape 107"/>
          <p:cNvCxnSpPr/>
          <p:nvPr/>
        </p:nvCxnSpPr>
        <p:spPr>
          <a:xfrm>
            <a:off x="4290338" y="3519893"/>
            <a:ext cx="5889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75" y="1634363"/>
            <a:ext cx="1619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513" y="2099713"/>
            <a:ext cx="224250" cy="1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2675" y="1591500"/>
            <a:ext cx="7334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8900" y="2124088"/>
            <a:ext cx="18097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593638" y="1527188"/>
            <a:ext cx="1551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blood cell</a:t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3041113" y="1527175"/>
            <a:ext cx="1551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Tissue cell</a:t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610338" y="1954975"/>
            <a:ext cx="1551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Infectious cell</a:t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2766038" y="2031175"/>
            <a:ext cx="1551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blood cell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9183" y="2340775"/>
            <a:ext cx="3295942" cy="2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364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Septic shock?</a:t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2453950" y="5527700"/>
            <a:ext cx="39915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This process is meditated by small proteins called cytokines</a:t>
            </a:r>
            <a:endParaRPr sz="2000"/>
          </a:p>
        </p:txBody>
      </p:sp>
      <p:sp>
        <p:nvSpPr>
          <p:cNvPr id="119" name="Shape 119"/>
          <p:cNvSpPr/>
          <p:nvPr/>
        </p:nvSpPr>
        <p:spPr>
          <a:xfrm>
            <a:off x="7067750" y="199950"/>
            <a:ext cx="1943100" cy="16488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7522960" y="206100"/>
            <a:ext cx="10326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source</a:t>
            </a:r>
            <a:endParaRPr sz="2000" b="1"/>
          </a:p>
        </p:txBody>
      </p:sp>
      <p:pic>
        <p:nvPicPr>
          <p:cNvPr id="121" name="Shape 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1575" y="817538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975" y="969938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6375" y="1122338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8775" y="893738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1175" y="1427138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3575" y="1198538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8775" y="1503338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5975" y="817538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0600" y="1303313"/>
            <a:ext cx="1809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9688" y="1488663"/>
            <a:ext cx="180975" cy="18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Shape 131"/>
          <p:cNvGrpSpPr/>
          <p:nvPr/>
        </p:nvGrpSpPr>
        <p:grpSpPr>
          <a:xfrm>
            <a:off x="3895937" y="738218"/>
            <a:ext cx="3002249" cy="2433439"/>
            <a:chOff x="3895937" y="738218"/>
            <a:chExt cx="3002249" cy="2433439"/>
          </a:xfrm>
        </p:grpSpPr>
        <p:pic>
          <p:nvPicPr>
            <p:cNvPr id="132" name="Shape 1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1821255">
              <a:off x="4268281" y="1326037"/>
              <a:ext cx="936000" cy="172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Shape 13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1821255">
              <a:off x="5589843" y="856312"/>
              <a:ext cx="936000" cy="1727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techniques</a:t>
            </a:r>
            <a:endParaRPr/>
          </a:p>
        </p:txBody>
      </p:sp>
      <p:pic>
        <p:nvPicPr>
          <p:cNvPr id="515" name="Shape 515" descr="Image result for logistic regress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700" y="0"/>
            <a:ext cx="3035300" cy="22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Logistical regression: binary classifier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 y=f(x), where y is binary and f is of the form 1/(1+exp(a+bx))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T-test: test whether two sets of numbers has the same mean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17" name="Shape 517" descr="Image result for decision tre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33400"/>
            <a:ext cx="2530835" cy="17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1166550" y="2691050"/>
            <a:ext cx="20151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519" name="Shape 519" descr="Image result for neural network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363" y="3376713"/>
            <a:ext cx="2905125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3743400" y="2691050"/>
            <a:ext cx="1657200" cy="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hape 525"/>
          <p:cNvPicPr preferRelativeResize="0"/>
          <p:nvPr/>
        </p:nvPicPr>
        <p:blipFill rotWithShape="1">
          <a:blip r:embed="rId3">
            <a:alphaModFix/>
          </a:blip>
          <a:srcRect t="10281"/>
          <a:stretch/>
        </p:blipFill>
        <p:spPr>
          <a:xfrm>
            <a:off x="4413091" y="1542325"/>
            <a:ext cx="4083410" cy="27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4">
            <a:alphaModFix/>
          </a:blip>
          <a:srcRect t="11769"/>
          <a:stretch/>
        </p:blipFill>
        <p:spPr>
          <a:xfrm>
            <a:off x="311700" y="1595800"/>
            <a:ext cx="4152350" cy="2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GWAS: what are Manhattan plots?</a:t>
            </a:r>
            <a:endParaRPr/>
          </a:p>
        </p:txBody>
      </p:sp>
      <p:grpSp>
        <p:nvGrpSpPr>
          <p:cNvPr id="528" name="Shape 528"/>
          <p:cNvGrpSpPr/>
          <p:nvPr/>
        </p:nvGrpSpPr>
        <p:grpSpPr>
          <a:xfrm>
            <a:off x="95262" y="1127688"/>
            <a:ext cx="1034575" cy="1444074"/>
            <a:chOff x="1027612" y="1981200"/>
            <a:chExt cx="1034575" cy="1444074"/>
          </a:xfrm>
        </p:grpSpPr>
        <p:pic>
          <p:nvPicPr>
            <p:cNvPr id="529" name="Shape 5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7612" y="2390700"/>
              <a:ext cx="1034575" cy="103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Shape 5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65750" y="1981200"/>
              <a:ext cx="758300" cy="758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" name="Shape 531"/>
          <p:cNvGrpSpPr/>
          <p:nvPr/>
        </p:nvGrpSpPr>
        <p:grpSpPr>
          <a:xfrm>
            <a:off x="8016131" y="1014350"/>
            <a:ext cx="816176" cy="1304892"/>
            <a:chOff x="7309725" y="1771209"/>
            <a:chExt cx="1034575" cy="1654066"/>
          </a:xfrm>
        </p:grpSpPr>
        <p:pic>
          <p:nvPicPr>
            <p:cNvPr id="532" name="Shape 5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09725" y="2390700"/>
              <a:ext cx="1034575" cy="103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Shape 5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67557" y="1771209"/>
              <a:ext cx="918925" cy="91484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Shape 5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4400" y="4343400"/>
            <a:ext cx="662350" cy="6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6700" y="4343400"/>
            <a:ext cx="662350" cy="66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Shape 536"/>
          <p:cNvCxnSpPr/>
          <p:nvPr/>
        </p:nvCxnSpPr>
        <p:spPr>
          <a:xfrm>
            <a:off x="544175" y="3247950"/>
            <a:ext cx="0" cy="209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Shape 537"/>
          <p:cNvCxnSpPr/>
          <p:nvPr/>
        </p:nvCxnSpPr>
        <p:spPr>
          <a:xfrm>
            <a:off x="5059025" y="3247950"/>
            <a:ext cx="0" cy="209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Shape 538"/>
          <p:cNvSpPr/>
          <p:nvPr/>
        </p:nvSpPr>
        <p:spPr>
          <a:xfrm>
            <a:off x="2527500" y="1457250"/>
            <a:ext cx="419100" cy="419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Shape 539"/>
          <p:cNvSpPr txBox="1"/>
          <p:nvPr/>
        </p:nvSpPr>
        <p:spPr>
          <a:xfrm>
            <a:off x="2032200" y="-1019250"/>
            <a:ext cx="63609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that association was not by chance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information is in the DNA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962" y="1152472"/>
            <a:ext cx="5593688" cy="38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Dogma (DNA → RNA → Protein)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3925"/>
            <a:ext cx="8839194" cy="307790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3340950" y="4567650"/>
            <a:ext cx="3190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Cytokine</a:t>
            </a:r>
            <a:r>
              <a:rPr lang="en-US" b="1" dirty="0" smtClean="0"/>
              <a:t>s</a:t>
            </a:r>
            <a:r>
              <a:rPr lang="en" b="1" dirty="0" smtClean="0"/>
              <a:t> </a:t>
            </a:r>
            <a:r>
              <a:rPr lang="en-US" b="1" dirty="0" smtClean="0"/>
              <a:t>are</a:t>
            </a:r>
            <a:r>
              <a:rPr lang="en" b="1" dirty="0" smtClean="0"/>
              <a:t> protein</a:t>
            </a:r>
            <a:r>
              <a:rPr lang="en-US" b="1" dirty="0" smtClean="0"/>
              <a:t>s!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cytokines?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r="-175482"/>
          <a:stretch/>
        </p:blipFill>
        <p:spPr>
          <a:xfrm>
            <a:off x="9853663" y="1289138"/>
            <a:ext cx="4105275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351" y="1289160"/>
            <a:ext cx="556307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156725" y="4705550"/>
            <a:ext cx="7448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Cytokines - are small proteins that  mediate cell signalling e.g IL1, MIP1A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950" y="1123675"/>
            <a:ext cx="5605099" cy="35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3001475" y="4658625"/>
            <a:ext cx="4671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Certain SNPs can modify cytokine levels.</a:t>
            </a:r>
            <a:endParaRPr sz="1800" i="1"/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Nucleotide Polymorphisms (SNPs)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3001475" y="3917625"/>
            <a:ext cx="4965900" cy="64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SNPs (snips), aka </a:t>
            </a:r>
            <a:endParaRPr sz="1800" i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/>
              <a:t>“one </a:t>
            </a:r>
            <a:r>
              <a:rPr lang="mr-IN" sz="1800" i="1" dirty="0" smtClean="0"/>
              <a:t>–</a:t>
            </a:r>
            <a:r>
              <a:rPr lang="en" sz="1800" i="1" dirty="0" smtClean="0"/>
              <a:t> nucleotide</a:t>
            </a:r>
            <a:r>
              <a:rPr lang="en-US" sz="1800" i="1" dirty="0" smtClean="0"/>
              <a:t> </a:t>
            </a:r>
            <a:r>
              <a:rPr lang="en" sz="1800" i="1" dirty="0" smtClean="0"/>
              <a:t>mutation</a:t>
            </a:r>
            <a:r>
              <a:rPr lang="en-US" sz="1800" i="1" dirty="0" smtClean="0"/>
              <a:t>”</a:t>
            </a:r>
            <a:r>
              <a:rPr lang="en" sz="1800" i="1" dirty="0" smtClean="0"/>
              <a:t>  </a:t>
            </a:r>
            <a:r>
              <a:rPr lang="en" sz="1800" i="1" dirty="0" err="1" smtClean="0"/>
              <a:t>e.g</a:t>
            </a:r>
            <a:r>
              <a:rPr lang="en-US" sz="1800" i="1" dirty="0" smtClean="0"/>
              <a:t>.</a:t>
            </a:r>
            <a:r>
              <a:rPr lang="en" sz="1800" i="1" dirty="0" smtClean="0"/>
              <a:t> </a:t>
            </a:r>
            <a:r>
              <a:rPr lang="en" sz="1800" i="1" dirty="0"/>
              <a:t>rs123456</a:t>
            </a:r>
            <a:endParaRPr sz="18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2109664" y="2898817"/>
            <a:ext cx="2004600" cy="1128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Cytokines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5281744" y="2898817"/>
            <a:ext cx="1524000" cy="1128600"/>
          </a:xfrm>
          <a:prstGeom prst="ellipse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</a:t>
            </a:r>
            <a:endParaRPr/>
          </a:p>
        </p:txBody>
      </p:sp>
      <p:cxnSp>
        <p:nvCxnSpPr>
          <p:cNvPr id="169" name="Shape 169"/>
          <p:cNvCxnSpPr>
            <a:stCxn id="167" idx="6"/>
            <a:endCxn id="168" idx="2"/>
          </p:cNvCxnSpPr>
          <p:nvPr/>
        </p:nvCxnSpPr>
        <p:spPr>
          <a:xfrm>
            <a:off x="4114264" y="3463117"/>
            <a:ext cx="116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stealth" w="med" len="med"/>
            <a:tailEnd type="triangle" w="med" len="med"/>
          </a:ln>
        </p:spPr>
      </p:cxnSp>
      <p:sp>
        <p:nvSpPr>
          <p:cNvPr id="170" name="Shape 170"/>
          <p:cNvSpPr/>
          <p:nvPr/>
        </p:nvSpPr>
        <p:spPr>
          <a:xfrm>
            <a:off x="2925833" y="1366900"/>
            <a:ext cx="3044400" cy="981000"/>
          </a:xfrm>
          <a:prstGeom prst="flowChartConnector">
            <a:avLst/>
          </a:prstGeom>
          <a:solidFill>
            <a:srgbClr val="63D297"/>
          </a:solidFill>
          <a:ln w="9525" cap="flat" cmpd="sng">
            <a:solidFill>
              <a:srgbClr val="4BA1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Variable</a:t>
            </a:r>
            <a:endParaRPr/>
          </a:p>
        </p:txBody>
      </p:sp>
      <p:cxnSp>
        <p:nvCxnSpPr>
          <p:cNvPr id="171" name="Shape 171"/>
          <p:cNvCxnSpPr>
            <a:stCxn id="170" idx="3"/>
            <a:endCxn id="167" idx="0"/>
          </p:cNvCxnSpPr>
          <p:nvPr/>
        </p:nvCxnSpPr>
        <p:spPr>
          <a:xfrm flipH="1">
            <a:off x="3111875" y="2204236"/>
            <a:ext cx="259800" cy="69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2" name="Shape 172"/>
          <p:cNvCxnSpPr>
            <a:stCxn id="170" idx="5"/>
            <a:endCxn id="168" idx="0"/>
          </p:cNvCxnSpPr>
          <p:nvPr/>
        </p:nvCxnSpPr>
        <p:spPr>
          <a:xfrm>
            <a:off x="5524391" y="2204236"/>
            <a:ext cx="519300" cy="694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does not imply causation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4438513" y="2847750"/>
            <a:ext cx="51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?</a:t>
            </a:r>
            <a:endParaRPr sz="3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Macintosh PowerPoint</Application>
  <PresentationFormat>On-screen Show (16:9)</PresentationFormat>
  <Paragraphs>178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Proxima Nova</vt:lpstr>
      <vt:lpstr>Arial</vt:lpstr>
      <vt:lpstr>Ultra</vt:lpstr>
      <vt:lpstr>Helvetica Neue</vt:lpstr>
      <vt:lpstr>Simple Light</vt:lpstr>
      <vt:lpstr>St Paul Shenanigans</vt:lpstr>
      <vt:lpstr>PowerPoint Presentation</vt:lpstr>
      <vt:lpstr>Septic shock: any cytokines involved?</vt:lpstr>
      <vt:lpstr>What is Septic shock?</vt:lpstr>
      <vt:lpstr>All the information is in the DNA</vt:lpstr>
      <vt:lpstr>Central Dogma (DNA → RNA → Protein)</vt:lpstr>
      <vt:lpstr>What are cytokines?</vt:lpstr>
      <vt:lpstr>Single Nucleotide Polymorphisms (SNPs) </vt:lpstr>
      <vt:lpstr>Correlation does not imply causation </vt:lpstr>
      <vt:lpstr>SNPs can help reveal causal relationships </vt:lpstr>
      <vt:lpstr>Three points of investigation</vt:lpstr>
      <vt:lpstr>Cytokine level → Death</vt:lpstr>
      <vt:lpstr>Our Dataset</vt:lpstr>
      <vt:lpstr>Finding “culprit” cytokines</vt:lpstr>
      <vt:lpstr>Logistic regression</vt:lpstr>
      <vt:lpstr>Other models</vt:lpstr>
      <vt:lpstr>People dying (people that live this many days)</vt:lpstr>
      <vt:lpstr>Cytokine levels among patients </vt:lpstr>
      <vt:lpstr>Cytokine - Death correlation</vt:lpstr>
      <vt:lpstr>Culprits:</vt:lpstr>
      <vt:lpstr>2) SNPs → Death</vt:lpstr>
      <vt:lpstr>Genome Wide Association Study (GWAS)</vt:lpstr>
      <vt:lpstr>GWAS: SNP association with survival</vt:lpstr>
      <vt:lpstr>3) SNPs → Cytokine level</vt:lpstr>
      <vt:lpstr>GWAS: SNP association with cytokine MCP3 </vt:lpstr>
      <vt:lpstr>4) Assembling results</vt:lpstr>
      <vt:lpstr>Correlating significant Cytokines with SNPs </vt:lpstr>
      <vt:lpstr>Protein phosphatase 1 regulatory subunit 21 (PP1R21)</vt:lpstr>
      <vt:lpstr>Concluding Remarks</vt:lpstr>
      <vt:lpstr>Acknowledgement </vt:lpstr>
      <vt:lpstr>PowerPoint Presentation</vt:lpstr>
      <vt:lpstr>BACKUP </vt:lpstr>
      <vt:lpstr>What is cytokine?</vt:lpstr>
      <vt:lpstr>PowerPoint Presentation</vt:lpstr>
      <vt:lpstr>2-dimensional visualization</vt:lpstr>
      <vt:lpstr>PowerPoint Presentation</vt:lpstr>
      <vt:lpstr>What do cytokines do?</vt:lpstr>
      <vt:lpstr>Septic shock: How big of a problem is it?</vt:lpstr>
      <vt:lpstr>Cytokines and their role</vt:lpstr>
      <vt:lpstr>Statistical techniques</vt:lpstr>
      <vt:lpstr>GWAS: what are Manhattan plots?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 Paul Shenanigans</dc:title>
  <cp:lastModifiedBy>Microsoft Office User</cp:lastModifiedBy>
  <cp:revision>1</cp:revision>
  <cp:lastPrinted>2018-06-08T19:11:22Z</cp:lastPrinted>
  <dcterms:modified xsi:type="dcterms:W3CDTF">2018-06-08T19:11:48Z</dcterms:modified>
</cp:coreProperties>
</file>